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72" r:id="rId6"/>
    <p:sldId id="268" r:id="rId7"/>
    <p:sldId id="262" r:id="rId8"/>
    <p:sldId id="263" r:id="rId9"/>
    <p:sldId id="264" r:id="rId10"/>
    <p:sldId id="269" r:id="rId11"/>
    <p:sldId id="270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jtek" initials="W" lastIdx="1" clrIdx="0">
    <p:extLst>
      <p:ext uri="{19B8F6BF-5375-455C-9EA6-DF929625EA0E}">
        <p15:presenceInfo xmlns:p15="http://schemas.microsoft.com/office/powerpoint/2012/main" userId="78358a5f82b426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6BED5-E4A5-495C-8C39-0360D676D0E0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9E228B30-3F7D-424B-B49A-C3A062260B2A}">
      <dgm:prSet phldrT="[Tekst]"/>
      <dgm:spPr/>
      <dgm:t>
        <a:bodyPr/>
        <a:lstStyle/>
        <a:p>
          <a:r>
            <a:rPr lang="pl-PL" dirty="0" smtClean="0"/>
            <a:t>Organizacja ustala z Bankiem Żywności w Łodzi miejsce odbioru żywności (sklep/y) oraz częstotliwość odbiorów (ilość dni w tygodniu) </a:t>
          </a:r>
          <a:endParaRPr lang="pl-PL" dirty="0"/>
        </a:p>
      </dgm:t>
    </dgm:pt>
    <dgm:pt modelId="{5679E205-4A15-4BB1-BA92-211B16095BB7}" type="parTrans" cxnId="{9CA1A355-A2AA-4C42-8A02-74712229DABA}">
      <dgm:prSet/>
      <dgm:spPr/>
      <dgm:t>
        <a:bodyPr/>
        <a:lstStyle/>
        <a:p>
          <a:endParaRPr lang="pl-PL"/>
        </a:p>
      </dgm:t>
    </dgm:pt>
    <dgm:pt modelId="{A48014EE-4C2E-4167-8219-5DDBCCBEB64C}" type="sibTrans" cxnId="{9CA1A355-A2AA-4C42-8A02-74712229DABA}">
      <dgm:prSet/>
      <dgm:spPr/>
      <dgm:t>
        <a:bodyPr/>
        <a:lstStyle/>
        <a:p>
          <a:endParaRPr lang="pl-PL"/>
        </a:p>
      </dgm:t>
    </dgm:pt>
    <dgm:pt modelId="{2C638FE5-6B48-4110-AC56-01948C3F52DC}">
      <dgm:prSet phldrT="[Tekst]"/>
      <dgm:spPr/>
      <dgm:t>
        <a:bodyPr/>
        <a:lstStyle/>
        <a:p>
          <a:r>
            <a:rPr lang="pl-PL" dirty="0" smtClean="0"/>
            <a:t>Organizacja kontaktuje się ze sklepem w celu ustalenia szczegółów odbioru. :</a:t>
          </a:r>
          <a:endParaRPr lang="pl-PL" dirty="0"/>
        </a:p>
      </dgm:t>
    </dgm:pt>
    <dgm:pt modelId="{347F5D80-1C63-419B-BB6A-0A74720D4A2B}" type="parTrans" cxnId="{53E757CB-544B-49BA-80D8-FF227F5B4C17}">
      <dgm:prSet/>
      <dgm:spPr/>
      <dgm:t>
        <a:bodyPr/>
        <a:lstStyle/>
        <a:p>
          <a:endParaRPr lang="pl-PL"/>
        </a:p>
      </dgm:t>
    </dgm:pt>
    <dgm:pt modelId="{E0927C56-0118-4FC0-BBAE-CE2408D7001D}" type="sibTrans" cxnId="{53E757CB-544B-49BA-80D8-FF227F5B4C17}">
      <dgm:prSet/>
      <dgm:spPr/>
      <dgm:t>
        <a:bodyPr/>
        <a:lstStyle/>
        <a:p>
          <a:endParaRPr lang="pl-PL"/>
        </a:p>
      </dgm:t>
    </dgm:pt>
    <dgm:pt modelId="{66AB1B14-EABC-4BB9-AB5F-947463547862}" type="pres">
      <dgm:prSet presAssocID="{B186BED5-E4A5-495C-8C39-0360D676D0E0}" presName="Name0" presStyleCnt="0">
        <dgm:presLayoutVars>
          <dgm:dir/>
          <dgm:animLvl val="lvl"/>
          <dgm:resizeHandles val="exact"/>
        </dgm:presLayoutVars>
      </dgm:prSet>
      <dgm:spPr/>
    </dgm:pt>
    <dgm:pt modelId="{582401CB-1057-41AA-B2F8-995E7947E0F7}" type="pres">
      <dgm:prSet presAssocID="{B186BED5-E4A5-495C-8C39-0360D676D0E0}" presName="dummy" presStyleCnt="0"/>
      <dgm:spPr/>
    </dgm:pt>
    <dgm:pt modelId="{C8559778-05C5-42F6-B9B2-2631B1605EDD}" type="pres">
      <dgm:prSet presAssocID="{B186BED5-E4A5-495C-8C39-0360D676D0E0}" presName="linH" presStyleCnt="0"/>
      <dgm:spPr/>
    </dgm:pt>
    <dgm:pt modelId="{D0C4B1A9-7F4F-4FA0-96BF-C64735002E2E}" type="pres">
      <dgm:prSet presAssocID="{B186BED5-E4A5-495C-8C39-0360D676D0E0}" presName="padding1" presStyleCnt="0"/>
      <dgm:spPr/>
    </dgm:pt>
    <dgm:pt modelId="{0818CC0C-86B8-43CB-A4E1-A2E23BEDB39A}" type="pres">
      <dgm:prSet presAssocID="{9E228B30-3F7D-424B-B49A-C3A062260B2A}" presName="linV" presStyleCnt="0"/>
      <dgm:spPr/>
    </dgm:pt>
    <dgm:pt modelId="{24C4FE84-203D-4032-9274-B76D8ACF0D65}" type="pres">
      <dgm:prSet presAssocID="{9E228B30-3F7D-424B-B49A-C3A062260B2A}" presName="spVertical1" presStyleCnt="0"/>
      <dgm:spPr/>
    </dgm:pt>
    <dgm:pt modelId="{44E66EBD-2F09-4960-8EDB-818777A37434}" type="pres">
      <dgm:prSet presAssocID="{9E228B30-3F7D-424B-B49A-C3A062260B2A}" presName="parTx" presStyleLbl="revTx" presStyleIdx="0" presStyleCnt="2" custScaleY="183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2D444-F4B1-42CB-847B-8119B31B740D}" type="pres">
      <dgm:prSet presAssocID="{9E228B30-3F7D-424B-B49A-C3A062260B2A}" presName="spVertical2" presStyleCnt="0"/>
      <dgm:spPr/>
    </dgm:pt>
    <dgm:pt modelId="{C365C0DF-D2F2-4D95-B0FB-56B74D8CA324}" type="pres">
      <dgm:prSet presAssocID="{9E228B30-3F7D-424B-B49A-C3A062260B2A}" presName="spVertical3" presStyleCnt="0"/>
      <dgm:spPr/>
    </dgm:pt>
    <dgm:pt modelId="{638909E2-779B-4629-AB47-FA47736FFB9F}" type="pres">
      <dgm:prSet presAssocID="{A48014EE-4C2E-4167-8219-5DDBCCBEB64C}" presName="space" presStyleCnt="0"/>
      <dgm:spPr/>
    </dgm:pt>
    <dgm:pt modelId="{7E254A3A-2A62-4C9D-80C2-8CB880BE1CC3}" type="pres">
      <dgm:prSet presAssocID="{2C638FE5-6B48-4110-AC56-01948C3F52DC}" presName="linV" presStyleCnt="0"/>
      <dgm:spPr/>
    </dgm:pt>
    <dgm:pt modelId="{DE59086E-9F95-4B3D-B4B9-45308B0CFFC1}" type="pres">
      <dgm:prSet presAssocID="{2C638FE5-6B48-4110-AC56-01948C3F52DC}" presName="spVertical1" presStyleCnt="0"/>
      <dgm:spPr/>
    </dgm:pt>
    <dgm:pt modelId="{BD99740D-16DA-43DC-962C-C6735756572E}" type="pres">
      <dgm:prSet presAssocID="{2C638FE5-6B48-4110-AC56-01948C3F52DC}" presName="parTx" presStyleLbl="revTx" presStyleIdx="1" presStyleCnt="2" custScaleY="203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E3D5FF-9D98-4AF7-8995-862FDFCAC3B3}" type="pres">
      <dgm:prSet presAssocID="{2C638FE5-6B48-4110-AC56-01948C3F52DC}" presName="spVertical2" presStyleCnt="0"/>
      <dgm:spPr/>
    </dgm:pt>
    <dgm:pt modelId="{D862416F-1861-437F-B4BD-0A3EDB27A4FF}" type="pres">
      <dgm:prSet presAssocID="{2C638FE5-6B48-4110-AC56-01948C3F52DC}" presName="spVertical3" presStyleCnt="0"/>
      <dgm:spPr/>
    </dgm:pt>
    <dgm:pt modelId="{53447675-3C71-470B-9D0D-E207A491DBFE}" type="pres">
      <dgm:prSet presAssocID="{B186BED5-E4A5-495C-8C39-0360D676D0E0}" presName="padding2" presStyleCnt="0"/>
      <dgm:spPr/>
    </dgm:pt>
    <dgm:pt modelId="{3EACD5F4-45A1-4069-9DBC-C6A5B240EE72}" type="pres">
      <dgm:prSet presAssocID="{B186BED5-E4A5-495C-8C39-0360D676D0E0}" presName="negArrow" presStyleCnt="0"/>
      <dgm:spPr/>
    </dgm:pt>
    <dgm:pt modelId="{1DA8C81A-8CF8-429C-9BA1-C2EC9C6FA333}" type="pres">
      <dgm:prSet presAssocID="{B186BED5-E4A5-495C-8C39-0360D676D0E0}" presName="backgroundArrow" presStyleLbl="node1" presStyleIdx="0" presStyleCnt="1" custScaleY="160691" custLinFactNeighborX="-737" custLinFactNeighborY="29242"/>
      <dgm:spPr/>
    </dgm:pt>
  </dgm:ptLst>
  <dgm:cxnLst>
    <dgm:cxn modelId="{B5B32300-6D96-4A3D-AD81-46C6E2991330}" type="presOf" srcId="{9E228B30-3F7D-424B-B49A-C3A062260B2A}" destId="{44E66EBD-2F09-4960-8EDB-818777A37434}" srcOrd="0" destOrd="0" presId="urn:microsoft.com/office/officeart/2005/8/layout/hProcess3"/>
    <dgm:cxn modelId="{9CA1A355-A2AA-4C42-8A02-74712229DABA}" srcId="{B186BED5-E4A5-495C-8C39-0360D676D0E0}" destId="{9E228B30-3F7D-424B-B49A-C3A062260B2A}" srcOrd="0" destOrd="0" parTransId="{5679E205-4A15-4BB1-BA92-211B16095BB7}" sibTransId="{A48014EE-4C2E-4167-8219-5DDBCCBEB64C}"/>
    <dgm:cxn modelId="{5880AA82-F9A7-46D9-907C-DB0DD6306BF2}" type="presOf" srcId="{2C638FE5-6B48-4110-AC56-01948C3F52DC}" destId="{BD99740D-16DA-43DC-962C-C6735756572E}" srcOrd="0" destOrd="0" presId="urn:microsoft.com/office/officeart/2005/8/layout/hProcess3"/>
    <dgm:cxn modelId="{53E757CB-544B-49BA-80D8-FF227F5B4C17}" srcId="{B186BED5-E4A5-495C-8C39-0360D676D0E0}" destId="{2C638FE5-6B48-4110-AC56-01948C3F52DC}" srcOrd="1" destOrd="0" parTransId="{347F5D80-1C63-419B-BB6A-0A74720D4A2B}" sibTransId="{E0927C56-0118-4FC0-BBAE-CE2408D7001D}"/>
    <dgm:cxn modelId="{0586BA56-2EE9-46B2-AD2F-48F39B820007}" type="presOf" srcId="{B186BED5-E4A5-495C-8C39-0360D676D0E0}" destId="{66AB1B14-EABC-4BB9-AB5F-947463547862}" srcOrd="0" destOrd="0" presId="urn:microsoft.com/office/officeart/2005/8/layout/hProcess3"/>
    <dgm:cxn modelId="{34D9FBE2-470F-45A2-9280-651B7F70CA04}" type="presParOf" srcId="{66AB1B14-EABC-4BB9-AB5F-947463547862}" destId="{582401CB-1057-41AA-B2F8-995E7947E0F7}" srcOrd="0" destOrd="0" presId="urn:microsoft.com/office/officeart/2005/8/layout/hProcess3"/>
    <dgm:cxn modelId="{5D150D88-BE2F-4BA5-B154-D545C9F5C377}" type="presParOf" srcId="{66AB1B14-EABC-4BB9-AB5F-947463547862}" destId="{C8559778-05C5-42F6-B9B2-2631B1605EDD}" srcOrd="1" destOrd="0" presId="urn:microsoft.com/office/officeart/2005/8/layout/hProcess3"/>
    <dgm:cxn modelId="{65FC0250-AB13-46F6-A67F-E07EA4348B90}" type="presParOf" srcId="{C8559778-05C5-42F6-B9B2-2631B1605EDD}" destId="{D0C4B1A9-7F4F-4FA0-96BF-C64735002E2E}" srcOrd="0" destOrd="0" presId="urn:microsoft.com/office/officeart/2005/8/layout/hProcess3"/>
    <dgm:cxn modelId="{7BB490D5-F873-452D-BE43-5307FB273894}" type="presParOf" srcId="{C8559778-05C5-42F6-B9B2-2631B1605EDD}" destId="{0818CC0C-86B8-43CB-A4E1-A2E23BEDB39A}" srcOrd="1" destOrd="0" presId="urn:microsoft.com/office/officeart/2005/8/layout/hProcess3"/>
    <dgm:cxn modelId="{1711795A-E67F-4EF9-A558-F7C63A1D1E58}" type="presParOf" srcId="{0818CC0C-86B8-43CB-A4E1-A2E23BEDB39A}" destId="{24C4FE84-203D-4032-9274-B76D8ACF0D65}" srcOrd="0" destOrd="0" presId="urn:microsoft.com/office/officeart/2005/8/layout/hProcess3"/>
    <dgm:cxn modelId="{F032FBB8-B8CC-4C11-9217-9B6F9929D7A2}" type="presParOf" srcId="{0818CC0C-86B8-43CB-A4E1-A2E23BEDB39A}" destId="{44E66EBD-2F09-4960-8EDB-818777A37434}" srcOrd="1" destOrd="0" presId="urn:microsoft.com/office/officeart/2005/8/layout/hProcess3"/>
    <dgm:cxn modelId="{E263B7D8-090D-4F86-ADAF-B6E8BB97B4C6}" type="presParOf" srcId="{0818CC0C-86B8-43CB-A4E1-A2E23BEDB39A}" destId="{BB82D444-F4B1-42CB-847B-8119B31B740D}" srcOrd="2" destOrd="0" presId="urn:microsoft.com/office/officeart/2005/8/layout/hProcess3"/>
    <dgm:cxn modelId="{693825C4-1DD3-4969-A3E3-3BEB0B1F2C8F}" type="presParOf" srcId="{0818CC0C-86B8-43CB-A4E1-A2E23BEDB39A}" destId="{C365C0DF-D2F2-4D95-B0FB-56B74D8CA324}" srcOrd="3" destOrd="0" presId="urn:microsoft.com/office/officeart/2005/8/layout/hProcess3"/>
    <dgm:cxn modelId="{3081B08E-BD33-41DE-AD41-D8501FA5A17D}" type="presParOf" srcId="{C8559778-05C5-42F6-B9B2-2631B1605EDD}" destId="{638909E2-779B-4629-AB47-FA47736FFB9F}" srcOrd="2" destOrd="0" presId="urn:microsoft.com/office/officeart/2005/8/layout/hProcess3"/>
    <dgm:cxn modelId="{FD1531F5-B51D-4BE6-A253-66AD9BEFAE08}" type="presParOf" srcId="{C8559778-05C5-42F6-B9B2-2631B1605EDD}" destId="{7E254A3A-2A62-4C9D-80C2-8CB880BE1CC3}" srcOrd="3" destOrd="0" presId="urn:microsoft.com/office/officeart/2005/8/layout/hProcess3"/>
    <dgm:cxn modelId="{32F4496D-C4E4-44B1-9CFF-1856C3671C01}" type="presParOf" srcId="{7E254A3A-2A62-4C9D-80C2-8CB880BE1CC3}" destId="{DE59086E-9F95-4B3D-B4B9-45308B0CFFC1}" srcOrd="0" destOrd="0" presId="urn:microsoft.com/office/officeart/2005/8/layout/hProcess3"/>
    <dgm:cxn modelId="{22F15002-616C-4926-B343-451E350322C3}" type="presParOf" srcId="{7E254A3A-2A62-4C9D-80C2-8CB880BE1CC3}" destId="{BD99740D-16DA-43DC-962C-C6735756572E}" srcOrd="1" destOrd="0" presId="urn:microsoft.com/office/officeart/2005/8/layout/hProcess3"/>
    <dgm:cxn modelId="{B6370959-E901-4FDE-A650-D203B7111CDB}" type="presParOf" srcId="{7E254A3A-2A62-4C9D-80C2-8CB880BE1CC3}" destId="{2EE3D5FF-9D98-4AF7-8995-862FDFCAC3B3}" srcOrd="2" destOrd="0" presId="urn:microsoft.com/office/officeart/2005/8/layout/hProcess3"/>
    <dgm:cxn modelId="{C8B9FF0B-464F-4010-88F4-CBA874E76DB0}" type="presParOf" srcId="{7E254A3A-2A62-4C9D-80C2-8CB880BE1CC3}" destId="{D862416F-1861-437F-B4BD-0A3EDB27A4FF}" srcOrd="3" destOrd="0" presId="urn:microsoft.com/office/officeart/2005/8/layout/hProcess3"/>
    <dgm:cxn modelId="{A8EA2987-A550-4826-837A-4F51A49E9EA4}" type="presParOf" srcId="{C8559778-05C5-42F6-B9B2-2631B1605EDD}" destId="{53447675-3C71-470B-9D0D-E207A491DBFE}" srcOrd="4" destOrd="0" presId="urn:microsoft.com/office/officeart/2005/8/layout/hProcess3"/>
    <dgm:cxn modelId="{149B2E31-998B-47EF-9D47-75B71062A71B}" type="presParOf" srcId="{C8559778-05C5-42F6-B9B2-2631B1605EDD}" destId="{3EACD5F4-45A1-4069-9DBC-C6A5B240EE72}" srcOrd="5" destOrd="0" presId="urn:microsoft.com/office/officeart/2005/8/layout/hProcess3"/>
    <dgm:cxn modelId="{67404ECE-7BAE-489A-B6A5-7873F817713E}" type="presParOf" srcId="{C8559778-05C5-42F6-B9B2-2631B1605EDD}" destId="{1DA8C81A-8CF8-429C-9BA1-C2EC9C6FA333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78A86-F551-4188-B86C-24E518AC9C4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C16F99D-9EAD-4CA3-9AA9-CCFDE81DEC98}">
      <dgm:prSet phldrT="[Tekst]"/>
      <dgm:spPr/>
      <dgm:t>
        <a:bodyPr/>
        <a:lstStyle/>
        <a:p>
          <a:r>
            <a:rPr lang="pl-PL" dirty="0" smtClean="0"/>
            <a:t>Termin odbioru a także formę zawiadamiania o możliwości odbioru (telefon, mail, itp.)</a:t>
          </a:r>
          <a:endParaRPr lang="pl-PL" dirty="0"/>
        </a:p>
      </dgm:t>
    </dgm:pt>
    <dgm:pt modelId="{F18FF7FC-456E-43EE-A22A-9CCCEF2484ED}" type="parTrans" cxnId="{194559B9-4AB9-4ED8-9607-57EF589DE1B3}">
      <dgm:prSet/>
      <dgm:spPr/>
      <dgm:t>
        <a:bodyPr/>
        <a:lstStyle/>
        <a:p>
          <a:endParaRPr lang="pl-PL"/>
        </a:p>
      </dgm:t>
    </dgm:pt>
    <dgm:pt modelId="{DF0C699C-D9FF-4ED7-87FB-FA46E8D725FF}" type="sibTrans" cxnId="{194559B9-4AB9-4ED8-9607-57EF589DE1B3}">
      <dgm:prSet/>
      <dgm:spPr/>
      <dgm:t>
        <a:bodyPr/>
        <a:lstStyle/>
        <a:p>
          <a:endParaRPr lang="pl-PL"/>
        </a:p>
      </dgm:t>
    </dgm:pt>
    <dgm:pt modelId="{8137F632-3C03-46F7-843E-6CD0CFBC65AA}">
      <dgm:prSet phldrT="[Tekst]"/>
      <dgm:spPr/>
      <dgm:t>
        <a:bodyPr/>
        <a:lstStyle/>
        <a:p>
          <a:r>
            <a:rPr lang="pl-PL" dirty="0" smtClean="0"/>
            <a:t>Miejsca odbiorów (</a:t>
          </a:r>
          <a:r>
            <a:rPr lang="pl-PL" dirty="0" err="1" smtClean="0"/>
            <a:t>tj</a:t>
          </a:r>
          <a:r>
            <a:rPr lang="pl-PL" dirty="0" smtClean="0"/>
            <a:t>: magazyn, rampa rozładunkowa, zaplecze itp.)</a:t>
          </a:r>
          <a:endParaRPr lang="pl-PL" dirty="0"/>
        </a:p>
      </dgm:t>
    </dgm:pt>
    <dgm:pt modelId="{C9EBCE37-A4F7-4855-8C0D-7DF265CEFB89}" type="parTrans" cxnId="{F5E637E3-2B3A-4892-9BD2-D658315CEED3}">
      <dgm:prSet/>
      <dgm:spPr/>
      <dgm:t>
        <a:bodyPr/>
        <a:lstStyle/>
        <a:p>
          <a:endParaRPr lang="pl-PL"/>
        </a:p>
      </dgm:t>
    </dgm:pt>
    <dgm:pt modelId="{B7A375A3-2EFF-488B-8C12-F438DE949791}" type="sibTrans" cxnId="{F5E637E3-2B3A-4892-9BD2-D658315CEED3}">
      <dgm:prSet/>
      <dgm:spPr/>
      <dgm:t>
        <a:bodyPr/>
        <a:lstStyle/>
        <a:p>
          <a:endParaRPr lang="pl-PL"/>
        </a:p>
      </dgm:t>
    </dgm:pt>
    <dgm:pt modelId="{C67A2EC6-6D51-4C5D-A7EA-11A4F99EB4C5}">
      <dgm:prSet phldrT="[Tekst]"/>
      <dgm:spPr/>
      <dgm:t>
        <a:bodyPr/>
        <a:lstStyle/>
        <a:p>
          <a:r>
            <a:rPr lang="pl-PL" dirty="0" smtClean="0"/>
            <a:t>Wymogi dotyczące transportu i przechowywania darowizny; w razie konieczności samochodu chłodni lub termo boksów; </a:t>
          </a:r>
          <a:endParaRPr lang="pl-PL" dirty="0"/>
        </a:p>
      </dgm:t>
    </dgm:pt>
    <dgm:pt modelId="{F1963F83-D93D-40E5-B761-A74DF9A8FC60}" type="parTrans" cxnId="{41CBC5D7-583B-4E6E-A3CD-A9AC675D218C}">
      <dgm:prSet/>
      <dgm:spPr/>
      <dgm:t>
        <a:bodyPr/>
        <a:lstStyle/>
        <a:p>
          <a:endParaRPr lang="pl-PL"/>
        </a:p>
      </dgm:t>
    </dgm:pt>
    <dgm:pt modelId="{EC199157-42F4-457A-967D-9DB195B3539A}" type="sibTrans" cxnId="{41CBC5D7-583B-4E6E-A3CD-A9AC675D218C}">
      <dgm:prSet/>
      <dgm:spPr/>
      <dgm:t>
        <a:bodyPr/>
        <a:lstStyle/>
        <a:p>
          <a:endParaRPr lang="pl-PL"/>
        </a:p>
      </dgm:t>
    </dgm:pt>
    <dgm:pt modelId="{172AAE23-35C3-47AC-889B-1ACC9F2E2C1C}">
      <dgm:prSet/>
      <dgm:spPr/>
      <dgm:t>
        <a:bodyPr/>
        <a:lstStyle/>
        <a:p>
          <a:r>
            <a:rPr lang="pl-PL" dirty="0" smtClean="0"/>
            <a:t>Ilość przekazanej darowizny w kilogramach lub opakowaniach zbiorczych np.: kartony, skrzynki lub palety.</a:t>
          </a:r>
          <a:endParaRPr lang="pl-PL" dirty="0"/>
        </a:p>
      </dgm:t>
    </dgm:pt>
    <dgm:pt modelId="{A2B7A8E0-6877-45F2-9282-63237227CF2E}" type="parTrans" cxnId="{AEDB0244-68E9-4DF1-9737-A1AD5AEBBD2A}">
      <dgm:prSet/>
      <dgm:spPr/>
      <dgm:t>
        <a:bodyPr/>
        <a:lstStyle/>
        <a:p>
          <a:endParaRPr lang="pl-PL"/>
        </a:p>
      </dgm:t>
    </dgm:pt>
    <dgm:pt modelId="{B6A24712-8966-41B8-8FAF-CFAFE310C31E}" type="sibTrans" cxnId="{AEDB0244-68E9-4DF1-9737-A1AD5AEBBD2A}">
      <dgm:prSet/>
      <dgm:spPr/>
      <dgm:t>
        <a:bodyPr/>
        <a:lstStyle/>
        <a:p>
          <a:endParaRPr lang="pl-PL"/>
        </a:p>
      </dgm:t>
    </dgm:pt>
    <dgm:pt modelId="{7D5E3BF7-7D09-4F62-B26C-629D4FB33012}" type="pres">
      <dgm:prSet presAssocID="{7A378A86-F551-4188-B86C-24E518AC9C4E}" presName="CompostProcess" presStyleCnt="0">
        <dgm:presLayoutVars>
          <dgm:dir/>
          <dgm:resizeHandles val="exact"/>
        </dgm:presLayoutVars>
      </dgm:prSet>
      <dgm:spPr/>
    </dgm:pt>
    <dgm:pt modelId="{6703D2F5-D491-408B-B77A-49E02DE6796C}" type="pres">
      <dgm:prSet presAssocID="{7A378A86-F551-4188-B86C-24E518AC9C4E}" presName="arrow" presStyleLbl="bgShp" presStyleIdx="0" presStyleCnt="1"/>
      <dgm:spPr/>
    </dgm:pt>
    <dgm:pt modelId="{2C0CE741-442D-48A6-85C0-87C6FF32B904}" type="pres">
      <dgm:prSet presAssocID="{7A378A86-F551-4188-B86C-24E518AC9C4E}" presName="linearProcess" presStyleCnt="0"/>
      <dgm:spPr/>
    </dgm:pt>
    <dgm:pt modelId="{357C5256-40AA-410B-9A36-9D504F0273FA}" type="pres">
      <dgm:prSet presAssocID="{6C16F99D-9EAD-4CA3-9AA9-CCFDE81DEC9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45A5943-7BD7-4025-8BEC-7FA991976B7F}" type="pres">
      <dgm:prSet presAssocID="{DF0C699C-D9FF-4ED7-87FB-FA46E8D725FF}" presName="sibTrans" presStyleCnt="0"/>
      <dgm:spPr/>
    </dgm:pt>
    <dgm:pt modelId="{72A2079E-8846-4A8F-A68E-AAB14C2594F7}" type="pres">
      <dgm:prSet presAssocID="{8137F632-3C03-46F7-843E-6CD0CFBC65A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40EA66-BB65-4709-B67A-0B641D8310EB}" type="pres">
      <dgm:prSet presAssocID="{B7A375A3-2EFF-488B-8C12-F438DE949791}" presName="sibTrans" presStyleCnt="0"/>
      <dgm:spPr/>
    </dgm:pt>
    <dgm:pt modelId="{73563B52-ADAE-4F12-8888-AAAFE1B6F706}" type="pres">
      <dgm:prSet presAssocID="{C67A2EC6-6D51-4C5D-A7EA-11A4F99EB4C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7D395B-EA68-4FC2-80C6-B95CA316D276}" type="pres">
      <dgm:prSet presAssocID="{EC199157-42F4-457A-967D-9DB195B3539A}" presName="sibTrans" presStyleCnt="0"/>
      <dgm:spPr/>
    </dgm:pt>
    <dgm:pt modelId="{7B41F929-C20F-4325-A5D5-8C9D2F37E6FD}" type="pres">
      <dgm:prSet presAssocID="{172AAE23-35C3-47AC-889B-1ACC9F2E2C1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2BE2388-9C1D-4271-B626-CD0D29C3B9B7}" type="presOf" srcId="{8137F632-3C03-46F7-843E-6CD0CFBC65AA}" destId="{72A2079E-8846-4A8F-A68E-AAB14C2594F7}" srcOrd="0" destOrd="0" presId="urn:microsoft.com/office/officeart/2005/8/layout/hProcess9"/>
    <dgm:cxn modelId="{194559B9-4AB9-4ED8-9607-57EF589DE1B3}" srcId="{7A378A86-F551-4188-B86C-24E518AC9C4E}" destId="{6C16F99D-9EAD-4CA3-9AA9-CCFDE81DEC98}" srcOrd="0" destOrd="0" parTransId="{F18FF7FC-456E-43EE-A22A-9CCCEF2484ED}" sibTransId="{DF0C699C-D9FF-4ED7-87FB-FA46E8D725FF}"/>
    <dgm:cxn modelId="{832B9FC8-A24D-44A2-8B1F-8794B3ADC484}" type="presOf" srcId="{7A378A86-F551-4188-B86C-24E518AC9C4E}" destId="{7D5E3BF7-7D09-4F62-B26C-629D4FB33012}" srcOrd="0" destOrd="0" presId="urn:microsoft.com/office/officeart/2005/8/layout/hProcess9"/>
    <dgm:cxn modelId="{F90DF4B5-97E7-4E5E-9FE8-8F4D78A36025}" type="presOf" srcId="{6C16F99D-9EAD-4CA3-9AA9-CCFDE81DEC98}" destId="{357C5256-40AA-410B-9A36-9D504F0273FA}" srcOrd="0" destOrd="0" presId="urn:microsoft.com/office/officeart/2005/8/layout/hProcess9"/>
    <dgm:cxn modelId="{63967E13-85A6-4BC3-A4B8-D6097D628569}" type="presOf" srcId="{172AAE23-35C3-47AC-889B-1ACC9F2E2C1C}" destId="{7B41F929-C20F-4325-A5D5-8C9D2F37E6FD}" srcOrd="0" destOrd="0" presId="urn:microsoft.com/office/officeart/2005/8/layout/hProcess9"/>
    <dgm:cxn modelId="{AEDB0244-68E9-4DF1-9737-A1AD5AEBBD2A}" srcId="{7A378A86-F551-4188-B86C-24E518AC9C4E}" destId="{172AAE23-35C3-47AC-889B-1ACC9F2E2C1C}" srcOrd="3" destOrd="0" parTransId="{A2B7A8E0-6877-45F2-9282-63237227CF2E}" sibTransId="{B6A24712-8966-41B8-8FAF-CFAFE310C31E}"/>
    <dgm:cxn modelId="{F5E637E3-2B3A-4892-9BD2-D658315CEED3}" srcId="{7A378A86-F551-4188-B86C-24E518AC9C4E}" destId="{8137F632-3C03-46F7-843E-6CD0CFBC65AA}" srcOrd="1" destOrd="0" parTransId="{C9EBCE37-A4F7-4855-8C0D-7DF265CEFB89}" sibTransId="{B7A375A3-2EFF-488B-8C12-F438DE949791}"/>
    <dgm:cxn modelId="{41CBC5D7-583B-4E6E-A3CD-A9AC675D218C}" srcId="{7A378A86-F551-4188-B86C-24E518AC9C4E}" destId="{C67A2EC6-6D51-4C5D-A7EA-11A4F99EB4C5}" srcOrd="2" destOrd="0" parTransId="{F1963F83-D93D-40E5-B761-A74DF9A8FC60}" sibTransId="{EC199157-42F4-457A-967D-9DB195B3539A}"/>
    <dgm:cxn modelId="{CCF55357-5BDB-497F-871D-9226328F5542}" type="presOf" srcId="{C67A2EC6-6D51-4C5D-A7EA-11A4F99EB4C5}" destId="{73563B52-ADAE-4F12-8888-AAAFE1B6F706}" srcOrd="0" destOrd="0" presId="urn:microsoft.com/office/officeart/2005/8/layout/hProcess9"/>
    <dgm:cxn modelId="{B0EAAE68-6404-4031-94AF-20C8AD2F4C91}" type="presParOf" srcId="{7D5E3BF7-7D09-4F62-B26C-629D4FB33012}" destId="{6703D2F5-D491-408B-B77A-49E02DE6796C}" srcOrd="0" destOrd="0" presId="urn:microsoft.com/office/officeart/2005/8/layout/hProcess9"/>
    <dgm:cxn modelId="{63ECC0EE-0313-4496-9823-7060C4374B69}" type="presParOf" srcId="{7D5E3BF7-7D09-4F62-B26C-629D4FB33012}" destId="{2C0CE741-442D-48A6-85C0-87C6FF32B904}" srcOrd="1" destOrd="0" presId="urn:microsoft.com/office/officeart/2005/8/layout/hProcess9"/>
    <dgm:cxn modelId="{A8951939-E1E3-453C-B291-0534941F786C}" type="presParOf" srcId="{2C0CE741-442D-48A6-85C0-87C6FF32B904}" destId="{357C5256-40AA-410B-9A36-9D504F0273FA}" srcOrd="0" destOrd="0" presId="urn:microsoft.com/office/officeart/2005/8/layout/hProcess9"/>
    <dgm:cxn modelId="{161F9140-29C9-4D08-A513-7227BB22C519}" type="presParOf" srcId="{2C0CE741-442D-48A6-85C0-87C6FF32B904}" destId="{B45A5943-7BD7-4025-8BEC-7FA991976B7F}" srcOrd="1" destOrd="0" presId="urn:microsoft.com/office/officeart/2005/8/layout/hProcess9"/>
    <dgm:cxn modelId="{3363103E-F771-414D-8913-875485AEB0BD}" type="presParOf" srcId="{2C0CE741-442D-48A6-85C0-87C6FF32B904}" destId="{72A2079E-8846-4A8F-A68E-AAB14C2594F7}" srcOrd="2" destOrd="0" presId="urn:microsoft.com/office/officeart/2005/8/layout/hProcess9"/>
    <dgm:cxn modelId="{41F6E972-CDCA-40AD-9F46-E350BE032972}" type="presParOf" srcId="{2C0CE741-442D-48A6-85C0-87C6FF32B904}" destId="{1540EA66-BB65-4709-B67A-0B641D8310EB}" srcOrd="3" destOrd="0" presId="urn:microsoft.com/office/officeart/2005/8/layout/hProcess9"/>
    <dgm:cxn modelId="{C7E71A0E-53EF-4CF8-9CB9-7BAB8DCBC1A3}" type="presParOf" srcId="{2C0CE741-442D-48A6-85C0-87C6FF32B904}" destId="{73563B52-ADAE-4F12-8888-AAAFE1B6F706}" srcOrd="4" destOrd="0" presId="urn:microsoft.com/office/officeart/2005/8/layout/hProcess9"/>
    <dgm:cxn modelId="{934732A8-5F3A-4DCA-BA96-1CD532B8E8EC}" type="presParOf" srcId="{2C0CE741-442D-48A6-85C0-87C6FF32B904}" destId="{DC7D395B-EA68-4FC2-80C6-B95CA316D276}" srcOrd="5" destOrd="0" presId="urn:microsoft.com/office/officeart/2005/8/layout/hProcess9"/>
    <dgm:cxn modelId="{94A73B35-061C-46FB-92EE-BE6454C1327E}" type="presParOf" srcId="{2C0CE741-442D-48A6-85C0-87C6FF32B904}" destId="{7B41F929-C20F-4325-A5D5-8C9D2F37E6F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B0D905-6847-42FF-9E25-5ADD662D0384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CD81771-250C-43B3-8D06-B36A55C297E4}">
      <dgm:prSet phldrT="[Tekst]" custT="1"/>
      <dgm:spPr/>
      <dgm:t>
        <a:bodyPr/>
        <a:lstStyle/>
        <a:p>
          <a:r>
            <a:rPr lang="pl-PL" sz="1000" dirty="0" smtClean="0"/>
            <a:t>O</a:t>
          </a:r>
          <a:r>
            <a:rPr lang="pl-PL" sz="1050" dirty="0" smtClean="0"/>
            <a:t>rganizacja wydaje żywność NIEZWŁOCZNIE po jej przewiezieniu lub przetwarza ją na posiłki (jeśli gotuje). Żywność którą organizacja mrozi (jeśli ma taką możliwość i potrzebę) jest odpowiednio oznakowana </a:t>
          </a:r>
          <a:r>
            <a:rPr lang="pl-PL" sz="1050" dirty="0" err="1" smtClean="0"/>
            <a:t>tj</a:t>
          </a:r>
          <a:r>
            <a:rPr lang="pl-PL" sz="1050" dirty="0" smtClean="0"/>
            <a:t>: opisana data zamrożenia.</a:t>
          </a:r>
          <a:endParaRPr lang="pl-PL" sz="1050" dirty="0"/>
        </a:p>
      </dgm:t>
    </dgm:pt>
    <dgm:pt modelId="{13C15EE4-C87A-450B-929A-E70E8C7EA446}" type="parTrans" cxnId="{4A5C48B0-FACC-45CB-851E-1F448DDE7182}">
      <dgm:prSet/>
      <dgm:spPr/>
      <dgm:t>
        <a:bodyPr/>
        <a:lstStyle/>
        <a:p>
          <a:endParaRPr lang="pl-PL"/>
        </a:p>
      </dgm:t>
    </dgm:pt>
    <dgm:pt modelId="{9F234398-F3C5-410E-AECC-66E94C128E06}" type="sibTrans" cxnId="{4A5C48B0-FACC-45CB-851E-1F448DDE7182}">
      <dgm:prSet/>
      <dgm:spPr/>
      <dgm:t>
        <a:bodyPr/>
        <a:lstStyle/>
        <a:p>
          <a:endParaRPr lang="pl-PL"/>
        </a:p>
      </dgm:t>
    </dgm:pt>
    <dgm:pt modelId="{10A5DE24-21F1-453E-BAA9-E8719073F32A}">
      <dgm:prSet phldrT="[Tekst]" custT="1"/>
      <dgm:spPr/>
      <dgm:t>
        <a:bodyPr/>
        <a:lstStyle/>
        <a:p>
          <a:r>
            <a:rPr lang="pl-PL" sz="1200" dirty="0" smtClean="0"/>
            <a:t>Żywność magazynowana jest w czystym, suchym pomieszczeniu</a:t>
          </a:r>
          <a:endParaRPr lang="pl-PL" sz="1200" dirty="0"/>
        </a:p>
      </dgm:t>
    </dgm:pt>
    <dgm:pt modelId="{B01B1CE8-AE98-4F06-BA0A-556248A97387}" type="parTrans" cxnId="{D646485F-C665-42BA-8215-11CD595AA8E8}">
      <dgm:prSet/>
      <dgm:spPr/>
      <dgm:t>
        <a:bodyPr/>
        <a:lstStyle/>
        <a:p>
          <a:endParaRPr lang="pl-PL"/>
        </a:p>
      </dgm:t>
    </dgm:pt>
    <dgm:pt modelId="{00A4A1C2-FC3C-4CD0-B12A-F0F8B6569C3A}" type="sibTrans" cxnId="{D646485F-C665-42BA-8215-11CD595AA8E8}">
      <dgm:prSet/>
      <dgm:spPr/>
      <dgm:t>
        <a:bodyPr/>
        <a:lstStyle/>
        <a:p>
          <a:endParaRPr lang="pl-PL"/>
        </a:p>
      </dgm:t>
    </dgm:pt>
    <dgm:pt modelId="{100CDD64-AEAF-4CF0-8F66-4A7F16A6B910}">
      <dgm:prSet phldrT="[Tekst]" custT="1"/>
      <dgm:spPr/>
      <dgm:t>
        <a:bodyPr/>
        <a:lstStyle/>
        <a:p>
          <a:r>
            <a:rPr lang="pl-PL" sz="1200" dirty="0" smtClean="0"/>
            <a:t>Żywność wydawana jest w sposób godny dla odbiorców </a:t>
          </a:r>
          <a:r>
            <a:rPr lang="pl-PL" sz="1200" dirty="0" err="1" smtClean="0"/>
            <a:t>tj</a:t>
          </a:r>
          <a:r>
            <a:rPr lang="pl-PL" sz="1200" dirty="0" smtClean="0"/>
            <a:t>: nie jest uszkodzona, porozrzucana, produkty nie są wymieszane. </a:t>
          </a:r>
          <a:endParaRPr lang="pl-PL" sz="1200" dirty="0"/>
        </a:p>
      </dgm:t>
    </dgm:pt>
    <dgm:pt modelId="{9C1C64F2-F825-4E4D-9903-CC776CFE79BF}" type="parTrans" cxnId="{5690BE23-8375-4E3F-8B05-48D401208C60}">
      <dgm:prSet/>
      <dgm:spPr/>
      <dgm:t>
        <a:bodyPr/>
        <a:lstStyle/>
        <a:p>
          <a:endParaRPr lang="pl-PL"/>
        </a:p>
      </dgm:t>
    </dgm:pt>
    <dgm:pt modelId="{ED2AF13E-11FE-4827-BB9D-B90325DCF3EA}" type="sibTrans" cxnId="{5690BE23-8375-4E3F-8B05-48D401208C60}">
      <dgm:prSet/>
      <dgm:spPr/>
      <dgm:t>
        <a:bodyPr/>
        <a:lstStyle/>
        <a:p>
          <a:endParaRPr lang="pl-PL"/>
        </a:p>
      </dgm:t>
    </dgm:pt>
    <dgm:pt modelId="{9C7BADF3-511D-4874-B81A-B145A65CACE7}">
      <dgm:prSet phldrT="[Tekst]" custT="1"/>
      <dgm:spPr/>
      <dgm:t>
        <a:bodyPr/>
        <a:lstStyle/>
        <a:p>
          <a:r>
            <a:rPr lang="pl-PL" sz="1200" dirty="0" smtClean="0"/>
            <a:t>W przypadku punktu, w którym przygotowywane są posiłki, personel posiada aktualne badania lekarskie dopuszczające do kontaktu z żywnością</a:t>
          </a:r>
          <a:endParaRPr lang="pl-PL" sz="1200" dirty="0"/>
        </a:p>
      </dgm:t>
    </dgm:pt>
    <dgm:pt modelId="{DEF158DC-927F-427B-83B8-C950A272839E}" type="parTrans" cxnId="{C172D425-8BFB-431D-B89E-32EC3BC7C5A2}">
      <dgm:prSet/>
      <dgm:spPr/>
      <dgm:t>
        <a:bodyPr/>
        <a:lstStyle/>
        <a:p>
          <a:endParaRPr lang="pl-PL"/>
        </a:p>
      </dgm:t>
    </dgm:pt>
    <dgm:pt modelId="{85E20DA6-4F9E-4C02-987B-A9ED37BCE928}" type="sibTrans" cxnId="{C172D425-8BFB-431D-B89E-32EC3BC7C5A2}">
      <dgm:prSet/>
      <dgm:spPr/>
      <dgm:t>
        <a:bodyPr/>
        <a:lstStyle/>
        <a:p>
          <a:endParaRPr lang="pl-PL"/>
        </a:p>
      </dgm:t>
    </dgm:pt>
    <dgm:pt modelId="{266D102E-A5AF-4FC1-9BA1-6F89635AF1BA}">
      <dgm:prSet phldrT="[Tekst]" phldr="1"/>
      <dgm:spPr/>
      <dgm:t>
        <a:bodyPr/>
        <a:lstStyle/>
        <a:p>
          <a:endParaRPr lang="pl-PL" dirty="0"/>
        </a:p>
      </dgm:t>
    </dgm:pt>
    <dgm:pt modelId="{5EC6667C-18FA-4FE2-9CB5-CD97FCD3F7A7}" type="parTrans" cxnId="{A6892C28-F821-4952-AE41-752530A45CC1}">
      <dgm:prSet/>
      <dgm:spPr/>
      <dgm:t>
        <a:bodyPr/>
        <a:lstStyle/>
        <a:p>
          <a:endParaRPr lang="pl-PL"/>
        </a:p>
      </dgm:t>
    </dgm:pt>
    <dgm:pt modelId="{57B4B7FC-7BCB-4BC0-8CF7-A6BE409DC6F9}" type="sibTrans" cxnId="{A6892C28-F821-4952-AE41-752530A45CC1}">
      <dgm:prSet/>
      <dgm:spPr/>
      <dgm:t>
        <a:bodyPr/>
        <a:lstStyle/>
        <a:p>
          <a:endParaRPr lang="pl-PL"/>
        </a:p>
      </dgm:t>
    </dgm:pt>
    <dgm:pt modelId="{BB260B4C-80ED-4CC3-8800-27A659FF3EE7}">
      <dgm:prSet/>
      <dgm:spPr/>
    </dgm:pt>
    <dgm:pt modelId="{24694F15-3071-4729-92B2-48480C49A21D}" type="parTrans" cxnId="{40B332A4-117F-45BE-AD8D-51A821865FD9}">
      <dgm:prSet/>
      <dgm:spPr/>
      <dgm:t>
        <a:bodyPr/>
        <a:lstStyle/>
        <a:p>
          <a:endParaRPr lang="pl-PL"/>
        </a:p>
      </dgm:t>
    </dgm:pt>
    <dgm:pt modelId="{56E7DDDD-3F0B-4A43-B552-45B1EE5D2EF1}" type="sibTrans" cxnId="{40B332A4-117F-45BE-AD8D-51A821865FD9}">
      <dgm:prSet/>
      <dgm:spPr/>
      <dgm:t>
        <a:bodyPr/>
        <a:lstStyle/>
        <a:p>
          <a:endParaRPr lang="pl-PL"/>
        </a:p>
      </dgm:t>
    </dgm:pt>
    <dgm:pt modelId="{798732F7-8DEF-4B86-8998-BCBA7D904A21}">
      <dgm:prSet/>
      <dgm:spPr/>
    </dgm:pt>
    <dgm:pt modelId="{B6C281F9-D750-4B4B-95F5-41FE72F53EA1}" type="parTrans" cxnId="{DBE46C6A-E45C-4BE5-8FA8-4D1C24888A96}">
      <dgm:prSet/>
      <dgm:spPr/>
      <dgm:t>
        <a:bodyPr/>
        <a:lstStyle/>
        <a:p>
          <a:endParaRPr lang="pl-PL"/>
        </a:p>
      </dgm:t>
    </dgm:pt>
    <dgm:pt modelId="{61ACBAA2-F86B-47B1-9BCB-0B1E2D30B34F}" type="sibTrans" cxnId="{DBE46C6A-E45C-4BE5-8FA8-4D1C24888A96}">
      <dgm:prSet/>
      <dgm:spPr/>
      <dgm:t>
        <a:bodyPr/>
        <a:lstStyle/>
        <a:p>
          <a:endParaRPr lang="pl-PL"/>
        </a:p>
      </dgm:t>
    </dgm:pt>
    <dgm:pt modelId="{42F609C6-50FB-4B33-A414-DA96407A4700}" type="pres">
      <dgm:prSet presAssocID="{0EB0D905-6847-42FF-9E25-5ADD662D038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7712AB3-3693-44F3-A26B-622AF2DE38EA}" type="pres">
      <dgm:prSet presAssocID="{0EB0D905-6847-42FF-9E25-5ADD662D0384}" presName="children" presStyleCnt="0"/>
      <dgm:spPr/>
    </dgm:pt>
    <dgm:pt modelId="{A24617C7-2510-443A-BA5F-37AACED40126}" type="pres">
      <dgm:prSet presAssocID="{0EB0D905-6847-42FF-9E25-5ADD662D0384}" presName="childPlaceholder" presStyleCnt="0"/>
      <dgm:spPr/>
    </dgm:pt>
    <dgm:pt modelId="{0B782B77-294A-4C8E-AB92-C7BB015FAC2C}" type="pres">
      <dgm:prSet presAssocID="{0EB0D905-6847-42FF-9E25-5ADD662D0384}" presName="circle" presStyleCnt="0"/>
      <dgm:spPr/>
    </dgm:pt>
    <dgm:pt modelId="{FD6ED1E9-8487-4529-A0F3-DBBCB7D70F46}" type="pres">
      <dgm:prSet presAssocID="{0EB0D905-6847-42FF-9E25-5ADD662D038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AEDBB8-DA94-48B1-BB73-592296790609}" type="pres">
      <dgm:prSet presAssocID="{0EB0D905-6847-42FF-9E25-5ADD662D038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0323FA-9371-4608-AF51-3725FCEDF1D3}" type="pres">
      <dgm:prSet presAssocID="{0EB0D905-6847-42FF-9E25-5ADD662D038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7E5782-8D38-41B2-A36F-E261438F3666}" type="pres">
      <dgm:prSet presAssocID="{0EB0D905-6847-42FF-9E25-5ADD662D038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F3D33E7-4349-40DF-A031-060141C5B68A}" type="pres">
      <dgm:prSet presAssocID="{0EB0D905-6847-42FF-9E25-5ADD662D0384}" presName="quadrantPlaceholder" presStyleCnt="0"/>
      <dgm:spPr/>
    </dgm:pt>
    <dgm:pt modelId="{F35EC3F2-AA4B-4C6F-B6B7-CC1C463F9395}" type="pres">
      <dgm:prSet presAssocID="{0EB0D905-6847-42FF-9E25-5ADD662D0384}" presName="center1" presStyleLbl="fgShp" presStyleIdx="0" presStyleCnt="2"/>
      <dgm:spPr/>
    </dgm:pt>
    <dgm:pt modelId="{94E188DF-C97A-4764-BF6C-A599FD7C4C51}" type="pres">
      <dgm:prSet presAssocID="{0EB0D905-6847-42FF-9E25-5ADD662D0384}" presName="center2" presStyleLbl="fgShp" presStyleIdx="1" presStyleCnt="2"/>
      <dgm:spPr/>
    </dgm:pt>
  </dgm:ptLst>
  <dgm:cxnLst>
    <dgm:cxn modelId="{4A5C48B0-FACC-45CB-851E-1F448DDE7182}" srcId="{0EB0D905-6847-42FF-9E25-5ADD662D0384}" destId="{2CD81771-250C-43B3-8D06-B36A55C297E4}" srcOrd="0" destOrd="0" parTransId="{13C15EE4-C87A-450B-929A-E70E8C7EA446}" sibTransId="{9F234398-F3C5-410E-AECC-66E94C128E06}"/>
    <dgm:cxn modelId="{C172D425-8BFB-431D-B89E-32EC3BC7C5A2}" srcId="{0EB0D905-6847-42FF-9E25-5ADD662D0384}" destId="{9C7BADF3-511D-4874-B81A-B145A65CACE7}" srcOrd="3" destOrd="0" parTransId="{DEF158DC-927F-427B-83B8-C950A272839E}" sibTransId="{85E20DA6-4F9E-4C02-987B-A9ED37BCE928}"/>
    <dgm:cxn modelId="{807EB4F3-5F5C-4DD0-8AC1-2595743E9078}" type="presOf" srcId="{0EB0D905-6847-42FF-9E25-5ADD662D0384}" destId="{42F609C6-50FB-4B33-A414-DA96407A4700}" srcOrd="0" destOrd="0" presId="urn:microsoft.com/office/officeart/2005/8/layout/cycle4"/>
    <dgm:cxn modelId="{A6892C28-F821-4952-AE41-752530A45CC1}" srcId="{0EB0D905-6847-42FF-9E25-5ADD662D0384}" destId="{266D102E-A5AF-4FC1-9BA1-6F89635AF1BA}" srcOrd="5" destOrd="0" parTransId="{5EC6667C-18FA-4FE2-9CB5-CD97FCD3F7A7}" sibTransId="{57B4B7FC-7BCB-4BC0-8CF7-A6BE409DC6F9}"/>
    <dgm:cxn modelId="{40B332A4-117F-45BE-AD8D-51A821865FD9}" srcId="{0EB0D905-6847-42FF-9E25-5ADD662D0384}" destId="{BB260B4C-80ED-4CC3-8800-27A659FF3EE7}" srcOrd="6" destOrd="0" parTransId="{24694F15-3071-4729-92B2-48480C49A21D}" sibTransId="{56E7DDDD-3F0B-4A43-B552-45B1EE5D2EF1}"/>
    <dgm:cxn modelId="{DBE46C6A-E45C-4BE5-8FA8-4D1C24888A96}" srcId="{0EB0D905-6847-42FF-9E25-5ADD662D0384}" destId="{798732F7-8DEF-4B86-8998-BCBA7D904A21}" srcOrd="4" destOrd="0" parTransId="{B6C281F9-D750-4B4B-95F5-41FE72F53EA1}" sibTransId="{61ACBAA2-F86B-47B1-9BCB-0B1E2D30B34F}"/>
    <dgm:cxn modelId="{1B734D96-6A53-43AC-AF25-CD785E646FFB}" type="presOf" srcId="{2CD81771-250C-43B3-8D06-B36A55C297E4}" destId="{FD6ED1E9-8487-4529-A0F3-DBBCB7D70F46}" srcOrd="0" destOrd="0" presId="urn:microsoft.com/office/officeart/2005/8/layout/cycle4"/>
    <dgm:cxn modelId="{E29B5245-9968-42EB-B20D-48317A6D6EE7}" type="presOf" srcId="{9C7BADF3-511D-4874-B81A-B145A65CACE7}" destId="{587E5782-8D38-41B2-A36F-E261438F3666}" srcOrd="0" destOrd="0" presId="urn:microsoft.com/office/officeart/2005/8/layout/cycle4"/>
    <dgm:cxn modelId="{C1739336-EC21-4EB9-91FB-E7CEEA6C1460}" type="presOf" srcId="{100CDD64-AEAF-4CF0-8F66-4A7F16A6B910}" destId="{270323FA-9371-4608-AF51-3725FCEDF1D3}" srcOrd="0" destOrd="0" presId="urn:microsoft.com/office/officeart/2005/8/layout/cycle4"/>
    <dgm:cxn modelId="{D646485F-C665-42BA-8215-11CD595AA8E8}" srcId="{0EB0D905-6847-42FF-9E25-5ADD662D0384}" destId="{10A5DE24-21F1-453E-BAA9-E8719073F32A}" srcOrd="1" destOrd="0" parTransId="{B01B1CE8-AE98-4F06-BA0A-556248A97387}" sibTransId="{00A4A1C2-FC3C-4CD0-B12A-F0F8B6569C3A}"/>
    <dgm:cxn modelId="{D7125FD7-FC3F-4532-BA89-667AE2C8F0CE}" type="presOf" srcId="{10A5DE24-21F1-453E-BAA9-E8719073F32A}" destId="{1AAEDBB8-DA94-48B1-BB73-592296790609}" srcOrd="0" destOrd="0" presId="urn:microsoft.com/office/officeart/2005/8/layout/cycle4"/>
    <dgm:cxn modelId="{5690BE23-8375-4E3F-8B05-48D401208C60}" srcId="{0EB0D905-6847-42FF-9E25-5ADD662D0384}" destId="{100CDD64-AEAF-4CF0-8F66-4A7F16A6B910}" srcOrd="2" destOrd="0" parTransId="{9C1C64F2-F825-4E4D-9903-CC776CFE79BF}" sibTransId="{ED2AF13E-11FE-4827-BB9D-B90325DCF3EA}"/>
    <dgm:cxn modelId="{172FE534-C268-4A03-A0AC-EEB18AEFF6D4}" type="presParOf" srcId="{42F609C6-50FB-4B33-A414-DA96407A4700}" destId="{07712AB3-3693-44F3-A26B-622AF2DE38EA}" srcOrd="0" destOrd="0" presId="urn:microsoft.com/office/officeart/2005/8/layout/cycle4"/>
    <dgm:cxn modelId="{58880F73-90B2-439C-8229-85B85CA38D50}" type="presParOf" srcId="{07712AB3-3693-44F3-A26B-622AF2DE38EA}" destId="{A24617C7-2510-443A-BA5F-37AACED40126}" srcOrd="0" destOrd="0" presId="urn:microsoft.com/office/officeart/2005/8/layout/cycle4"/>
    <dgm:cxn modelId="{9F076D95-974E-432E-AB7E-838A8E644FB9}" type="presParOf" srcId="{42F609C6-50FB-4B33-A414-DA96407A4700}" destId="{0B782B77-294A-4C8E-AB92-C7BB015FAC2C}" srcOrd="1" destOrd="0" presId="urn:microsoft.com/office/officeart/2005/8/layout/cycle4"/>
    <dgm:cxn modelId="{147AAE99-0173-4A9A-8810-F09A1856A570}" type="presParOf" srcId="{0B782B77-294A-4C8E-AB92-C7BB015FAC2C}" destId="{FD6ED1E9-8487-4529-A0F3-DBBCB7D70F46}" srcOrd="0" destOrd="0" presId="urn:microsoft.com/office/officeart/2005/8/layout/cycle4"/>
    <dgm:cxn modelId="{429E1828-6C48-473E-82BD-E00A18C53441}" type="presParOf" srcId="{0B782B77-294A-4C8E-AB92-C7BB015FAC2C}" destId="{1AAEDBB8-DA94-48B1-BB73-592296790609}" srcOrd="1" destOrd="0" presId="urn:microsoft.com/office/officeart/2005/8/layout/cycle4"/>
    <dgm:cxn modelId="{F952D4C4-FE71-4680-B02C-6C771B78DB8A}" type="presParOf" srcId="{0B782B77-294A-4C8E-AB92-C7BB015FAC2C}" destId="{270323FA-9371-4608-AF51-3725FCEDF1D3}" srcOrd="2" destOrd="0" presId="urn:microsoft.com/office/officeart/2005/8/layout/cycle4"/>
    <dgm:cxn modelId="{4D5F033A-7EF1-42C0-9E4C-828F9F9E993E}" type="presParOf" srcId="{0B782B77-294A-4C8E-AB92-C7BB015FAC2C}" destId="{587E5782-8D38-41B2-A36F-E261438F3666}" srcOrd="3" destOrd="0" presId="urn:microsoft.com/office/officeart/2005/8/layout/cycle4"/>
    <dgm:cxn modelId="{42299917-7087-4500-BF9A-F60A926D5A12}" type="presParOf" srcId="{0B782B77-294A-4C8E-AB92-C7BB015FAC2C}" destId="{8F3D33E7-4349-40DF-A031-060141C5B68A}" srcOrd="4" destOrd="0" presId="urn:microsoft.com/office/officeart/2005/8/layout/cycle4"/>
    <dgm:cxn modelId="{65F10A5D-82A5-46DF-968F-157050041310}" type="presParOf" srcId="{42F609C6-50FB-4B33-A414-DA96407A4700}" destId="{F35EC3F2-AA4B-4C6F-B6B7-CC1C463F9395}" srcOrd="2" destOrd="0" presId="urn:microsoft.com/office/officeart/2005/8/layout/cycle4"/>
    <dgm:cxn modelId="{7B922848-E4E6-41F9-A3AA-57F75E3ADC11}" type="presParOf" srcId="{42F609C6-50FB-4B33-A414-DA96407A4700}" destId="{94E188DF-C97A-4764-BF6C-A599FD7C4C5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C81A-8CF8-429C-9BA1-C2EC9C6FA333}">
      <dsp:nvSpPr>
        <dsp:cNvPr id="0" name=""/>
        <dsp:cNvSpPr/>
      </dsp:nvSpPr>
      <dsp:spPr>
        <a:xfrm>
          <a:off x="0" y="390645"/>
          <a:ext cx="8128000" cy="5028021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99740D-16DA-43DC-962C-C6735756572E}">
      <dsp:nvSpPr>
        <dsp:cNvPr id="0" name=""/>
        <dsp:cNvSpPr/>
      </dsp:nvSpPr>
      <dsp:spPr>
        <a:xfrm>
          <a:off x="4287043" y="977572"/>
          <a:ext cx="3028156" cy="3180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Organizacja kontaktuje się ze sklepem w celu ustalenia szczegółów odbioru. :</a:t>
          </a:r>
          <a:endParaRPr lang="pl-PL" sz="1800" kern="1200" dirty="0"/>
        </a:p>
      </dsp:txBody>
      <dsp:txXfrm>
        <a:off x="4287043" y="977572"/>
        <a:ext cx="3028156" cy="3180675"/>
      </dsp:txXfrm>
    </dsp:sp>
    <dsp:sp modelId="{44E66EBD-2F09-4960-8EDB-818777A37434}">
      <dsp:nvSpPr>
        <dsp:cNvPr id="0" name=""/>
        <dsp:cNvSpPr/>
      </dsp:nvSpPr>
      <dsp:spPr>
        <a:xfrm>
          <a:off x="653256" y="977572"/>
          <a:ext cx="3028156" cy="2873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Organizacja ustala z Bankiem Żywności w Łodzi miejsce odbioru żywności (sklep/y) oraz częstotliwość odbiorów (ilość dni w tygodniu) </a:t>
          </a:r>
          <a:endParaRPr lang="pl-PL" sz="1800" kern="1200" dirty="0"/>
        </a:p>
      </dsp:txBody>
      <dsp:txXfrm>
        <a:off x="653256" y="977572"/>
        <a:ext cx="3028156" cy="2873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3D2F5-D491-408B-B77A-49E02DE6796C}">
      <dsp:nvSpPr>
        <dsp:cNvPr id="0" name=""/>
        <dsp:cNvSpPr/>
      </dsp:nvSpPr>
      <dsp:spPr>
        <a:xfrm>
          <a:off x="747452" y="0"/>
          <a:ext cx="847113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C5256-40AA-410B-9A36-9D504F0273FA}">
      <dsp:nvSpPr>
        <dsp:cNvPr id="0" name=""/>
        <dsp:cNvSpPr/>
      </dsp:nvSpPr>
      <dsp:spPr>
        <a:xfrm>
          <a:off x="4987" y="1625600"/>
          <a:ext cx="239905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Termin odbioru a także formę zawiadamiania o możliwości odbioru (telefon, mail, itp.)</a:t>
          </a:r>
          <a:endParaRPr lang="pl-PL" sz="1800" kern="1200" dirty="0"/>
        </a:p>
      </dsp:txBody>
      <dsp:txXfrm>
        <a:off x="110794" y="1731407"/>
        <a:ext cx="2187436" cy="1955852"/>
      </dsp:txXfrm>
    </dsp:sp>
    <dsp:sp modelId="{72A2079E-8846-4A8F-A68E-AAB14C2594F7}">
      <dsp:nvSpPr>
        <dsp:cNvPr id="0" name=""/>
        <dsp:cNvSpPr/>
      </dsp:nvSpPr>
      <dsp:spPr>
        <a:xfrm>
          <a:off x="2523991" y="1625600"/>
          <a:ext cx="239905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Miejsca odbiorów (</a:t>
          </a:r>
          <a:r>
            <a:rPr lang="pl-PL" sz="1800" kern="1200" dirty="0" err="1" smtClean="0"/>
            <a:t>tj</a:t>
          </a:r>
          <a:r>
            <a:rPr lang="pl-PL" sz="1800" kern="1200" dirty="0" smtClean="0"/>
            <a:t>: magazyn, rampa rozładunkowa, zaplecze itp.)</a:t>
          </a:r>
          <a:endParaRPr lang="pl-PL" sz="1800" kern="1200" dirty="0"/>
        </a:p>
      </dsp:txBody>
      <dsp:txXfrm>
        <a:off x="2629798" y="1731407"/>
        <a:ext cx="2187436" cy="1955852"/>
      </dsp:txXfrm>
    </dsp:sp>
    <dsp:sp modelId="{73563B52-ADAE-4F12-8888-AAAFE1B6F706}">
      <dsp:nvSpPr>
        <dsp:cNvPr id="0" name=""/>
        <dsp:cNvSpPr/>
      </dsp:nvSpPr>
      <dsp:spPr>
        <a:xfrm>
          <a:off x="5042994" y="1625600"/>
          <a:ext cx="239905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Wymogi dotyczące transportu i przechowywania darowizny; w razie konieczności samochodu chłodni lub termo boksów; </a:t>
          </a:r>
          <a:endParaRPr lang="pl-PL" sz="1800" kern="1200" dirty="0"/>
        </a:p>
      </dsp:txBody>
      <dsp:txXfrm>
        <a:off x="5148801" y="1731407"/>
        <a:ext cx="2187436" cy="1955852"/>
      </dsp:txXfrm>
    </dsp:sp>
    <dsp:sp modelId="{7B41F929-C20F-4325-A5D5-8C9D2F37E6FD}">
      <dsp:nvSpPr>
        <dsp:cNvPr id="0" name=""/>
        <dsp:cNvSpPr/>
      </dsp:nvSpPr>
      <dsp:spPr>
        <a:xfrm>
          <a:off x="7561997" y="1625600"/>
          <a:ext cx="239905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Ilość przekazanej darowizny w kilogramach lub opakowaniach zbiorczych np.: kartony, skrzynki lub palety.</a:t>
          </a:r>
          <a:endParaRPr lang="pl-PL" sz="1800" kern="1200" dirty="0"/>
        </a:p>
      </dsp:txBody>
      <dsp:txXfrm>
        <a:off x="7667804" y="1731407"/>
        <a:ext cx="2187436" cy="19558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D1E9-8487-4529-A0F3-DBBCB7D70F46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kern="1200" dirty="0" smtClean="0"/>
            <a:t>O</a:t>
          </a:r>
          <a:r>
            <a:rPr lang="pl-PL" sz="1050" kern="1200" dirty="0" smtClean="0"/>
            <a:t>rganizacja wydaje żywność NIEZWŁOCZNIE po jej przewiezieniu lub przetwarza ją na posiłki (jeśli gotuje). Żywność którą organizacja mrozi (jeśli ma taką możliwość i potrzebę) jest odpowiednio oznakowana </a:t>
          </a:r>
          <a:r>
            <a:rPr lang="pl-PL" sz="1050" kern="1200" dirty="0" err="1" smtClean="0"/>
            <a:t>tj</a:t>
          </a:r>
          <a:r>
            <a:rPr lang="pl-PL" sz="1050" kern="1200" dirty="0" smtClean="0"/>
            <a:t>: opisana data zamrożenia.</a:t>
          </a:r>
          <a:endParaRPr lang="pl-PL" sz="1050" kern="1200" dirty="0"/>
        </a:p>
      </dsp:txBody>
      <dsp:txXfrm>
        <a:off x="2350740" y="996074"/>
        <a:ext cx="1659072" cy="1659072"/>
      </dsp:txXfrm>
    </dsp:sp>
    <dsp:sp modelId="{1AAEDBB8-DA94-48B1-BB73-592296790609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Żywność magazynowana jest w czystym, suchym pomieszczeniu</a:t>
          </a:r>
          <a:endParaRPr lang="pl-PL" sz="1200" kern="1200" dirty="0"/>
        </a:p>
      </dsp:txBody>
      <dsp:txXfrm rot="-5400000">
        <a:off x="4118186" y="996074"/>
        <a:ext cx="1659072" cy="1659072"/>
      </dsp:txXfrm>
    </dsp:sp>
    <dsp:sp modelId="{270323FA-9371-4608-AF51-3725FCEDF1D3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Żywność wydawana jest w sposób godny dla odbiorców </a:t>
          </a:r>
          <a:r>
            <a:rPr lang="pl-PL" sz="1200" kern="1200" dirty="0" err="1" smtClean="0"/>
            <a:t>tj</a:t>
          </a:r>
          <a:r>
            <a:rPr lang="pl-PL" sz="1200" kern="1200" dirty="0" smtClean="0"/>
            <a:t>: nie jest uszkodzona, porozrzucana, produkty nie są wymieszane. </a:t>
          </a:r>
          <a:endParaRPr lang="pl-PL" sz="1200" kern="1200" dirty="0"/>
        </a:p>
      </dsp:txBody>
      <dsp:txXfrm rot="10800000">
        <a:off x="4118186" y="2763520"/>
        <a:ext cx="1659072" cy="1659072"/>
      </dsp:txXfrm>
    </dsp:sp>
    <dsp:sp modelId="{587E5782-8D38-41B2-A36F-E261438F3666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W przypadku punktu, w którym przygotowywane są posiłki, personel posiada aktualne badania lekarskie dopuszczające do kontaktu z żywnością</a:t>
          </a:r>
          <a:endParaRPr lang="pl-PL" sz="1200" kern="1200" dirty="0"/>
        </a:p>
      </dsp:txBody>
      <dsp:txXfrm rot="5400000">
        <a:off x="2350740" y="2763520"/>
        <a:ext cx="1659072" cy="1659072"/>
      </dsp:txXfrm>
    </dsp:sp>
    <dsp:sp modelId="{F35EC3F2-AA4B-4C6F-B6B7-CC1C463F9395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188DF-C97A-4764-BF6C-A599FD7C4C51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0322" y="3579812"/>
            <a:ext cx="8144134" cy="1373070"/>
          </a:xfrm>
        </p:spPr>
        <p:txBody>
          <a:bodyPr/>
          <a:lstStyle/>
          <a:p>
            <a:r>
              <a:rPr lang="pl-PL" b="1" dirty="0"/>
              <a:t>Procedura Odbioru Żywności z Sieci Handlowych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4394039"/>
            <a:ext cx="4004290" cy="1167478"/>
          </a:xfrm>
          <a:prstGeom prst="rect">
            <a:avLst/>
          </a:prstGeom>
        </p:spPr>
      </p:pic>
      <p:pic>
        <p:nvPicPr>
          <p:cNvPr id="5" name="Obraz 4" descr="C:\Users\Admin\Desktop\instytut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3" y="4266347"/>
            <a:ext cx="2482033" cy="1563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02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Przechowywanie i wydanie żywności w pomieszczeniu organizacji partnerskiej.	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037484"/>
              </p:ext>
            </p:extLst>
          </p:nvPr>
        </p:nvGraphicFramePr>
        <p:xfrm>
          <a:off x="1948873" y="168871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32" y="623455"/>
            <a:ext cx="2413768" cy="13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Organizacja przekazuje dokumenty do Banku Żywności w ustalonym wspólnie terminie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470" y="2336800"/>
            <a:ext cx="4433036" cy="3598863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165" y="607982"/>
            <a:ext cx="2438096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466109" y="1634835"/>
            <a:ext cx="6470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dirty="0" smtClean="0"/>
              <a:t>Godność osób działających w organizacji!</a:t>
            </a:r>
            <a:endParaRPr lang="pl-PL" sz="7200" dirty="0"/>
          </a:p>
        </p:txBody>
      </p:sp>
    </p:spTree>
    <p:extLst>
      <p:ext uri="{BB962C8B-B14F-4D97-AF65-F5344CB8AC3E}">
        <p14:creationId xmlns:p14="http://schemas.microsoft.com/office/powerpoint/2010/main" val="37838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82436" y="2272145"/>
            <a:ext cx="8756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/>
              <a:t>Dziękujemy za uwagę</a:t>
            </a:r>
            <a:r>
              <a:rPr lang="pl-PL" sz="6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8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00148" cy="157196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1.Organizacja </a:t>
            </a:r>
            <a:r>
              <a:rPr lang="pl-PL" dirty="0"/>
              <a:t>powinna analizować i inwentaryzować swoje potrzeby oraz możliwości- odbierać tylko to co jest potrzebne.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3" y="2582185"/>
            <a:ext cx="5956663" cy="3555947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615298"/>
            <a:ext cx="2428703" cy="13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5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2. Utylizować to co zalega w organizacji i jest przeterminowane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02" y="2637921"/>
            <a:ext cx="6611244" cy="3749815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615298"/>
            <a:ext cx="2428703" cy="13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8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3.Stosować zasadę FIFO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2076888"/>
            <a:ext cx="6322423" cy="4533058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615298"/>
            <a:ext cx="2428703" cy="136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Odbiór ze sklepu(ów) powinien odbywać się wg schematu: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062784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091" y="595746"/>
            <a:ext cx="2478595" cy="139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77097085"/>
              </p:ext>
            </p:extLst>
          </p:nvPr>
        </p:nvGraphicFramePr>
        <p:xfrm>
          <a:off x="193964" y="719666"/>
          <a:ext cx="99660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066800" y="207818"/>
            <a:ext cx="559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l-PL" dirty="0"/>
              <a:t>Organizacja kontaktuje się ze sklepem w celu ustalenia szczegółów odbioru. </a:t>
            </a:r>
            <a:endParaRPr lang="pl-PL" dirty="0" smtClean="0"/>
          </a:p>
          <a:p>
            <a:pPr marL="0" lvl="1"/>
            <a:r>
              <a:rPr lang="pl-PL" dirty="0" smtClean="0"/>
              <a:t>Rekomendowana </a:t>
            </a:r>
            <a:r>
              <a:rPr lang="pl-PL" dirty="0"/>
              <a:t>jest wizyta osobista i rozmowa z kierownikiem sklepu (lub osobą oddelegowaną przez kierownika sklepu) i ustalenie:</a:t>
            </a:r>
            <a:endParaRPr lang="pl-PL" sz="1600" dirty="0"/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758" y="512618"/>
            <a:ext cx="2940242" cy="16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6. Przy odbiorze żywności organizacja sprawdza zgodność otrzymanej darowizny z dokumentem (ilość, waga, asortyment)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5" y="2336801"/>
            <a:ext cx="4249883" cy="282145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615298"/>
            <a:ext cx="2428703" cy="13661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15636" y="5361709"/>
            <a:ext cx="113191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Organizacja może zrezygnować z odbioru żywności, jeśli nie jest w stanie zagospodarować wskazanego asortymentu produktów w sposób gwarantujący wykorzystanie żywności w terminie przydatności do spożycia. Informacja o rezygnacji winna być przekazana niezwłocznie do Banku Żywności do wyznaczonego przez Bank koordynatora.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045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7887" y="988360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7. Jakość </a:t>
            </a:r>
            <a:r>
              <a:rPr lang="pl-PL" dirty="0"/>
              <a:t>otrzymanej darowizny </a:t>
            </a:r>
            <a:r>
              <a:rPr lang="pl-PL" dirty="0" err="1"/>
              <a:t>tj</a:t>
            </a:r>
            <a:r>
              <a:rPr lang="pl-PL" dirty="0"/>
              <a:t>; czy spełnia warunki bezpieczeństwa oraz czy nie jest przeterminowana.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12" y="2336800"/>
            <a:ext cx="3705865" cy="2953941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6" y="615298"/>
            <a:ext cx="2428703" cy="136614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02327" y="5472545"/>
            <a:ext cx="9379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UWAGA!</a:t>
            </a:r>
          </a:p>
          <a:p>
            <a:r>
              <a:rPr lang="pl-PL" dirty="0"/>
              <a:t>Wszelkie  niezgodności i niejasności dotyczące darowizny wyjaśniane są przed podpisaniem protokołu zdawczo-odbiorczego.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5809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0321" y="1238138"/>
            <a:ext cx="9946116" cy="853899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8. Organizacja </a:t>
            </a:r>
            <a:r>
              <a:rPr lang="pl-PL" dirty="0"/>
              <a:t>przewozi do swojej siedziby żywność w warunkach, które nie uszkodzą jej i nie zmienią jej parametrów (czysty samochód, pojemniki, ew. chłodnia)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72" y="2092037"/>
            <a:ext cx="4337482" cy="4337482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167" y="531998"/>
            <a:ext cx="2510719" cy="14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1396</TotalTime>
  <Words>411</Words>
  <Application>Microsoft Office PowerPoint</Application>
  <PresentationFormat>Panoramiczny</PresentationFormat>
  <Paragraphs>27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Trebuchet MS</vt:lpstr>
      <vt:lpstr>Berlin</vt:lpstr>
      <vt:lpstr>Procedura Odbioru Żywności z Sieci Handlowych </vt:lpstr>
      <vt:lpstr>1.Organizacja powinna analizować i inwentaryzować swoje potrzeby oraz możliwości- odbierać tylko to co jest potrzebne. </vt:lpstr>
      <vt:lpstr>2. Utylizować to co zalega w organizacji i jest przeterminowane</vt:lpstr>
      <vt:lpstr>3.Stosować zasadę FIFO</vt:lpstr>
      <vt:lpstr>Odbiór ze sklepu(ów) powinien odbywać się wg schematu:</vt:lpstr>
      <vt:lpstr>Prezentacja programu PowerPoint</vt:lpstr>
      <vt:lpstr>6. Przy odbiorze żywności organizacja sprawdza zgodność otrzymanej darowizny z dokumentem (ilość, waga, asortyment) </vt:lpstr>
      <vt:lpstr>7. Jakość otrzymanej darowizny tj; czy spełnia warunki bezpieczeństwa oraz czy nie jest przeterminowana. </vt:lpstr>
      <vt:lpstr>8. Organizacja przewozi do swojej siedziby żywność w warunkach, które nie uszkodzą jej i nie zmienią jej parametrów (czysty samochód, pojemniki, ew. chłodnia) </vt:lpstr>
      <vt:lpstr>Przechowywanie i wydanie żywności w pomieszczeniu organizacji partnerskiej.  </vt:lpstr>
      <vt:lpstr>Organizacja przekazuje dokumenty do Banku Żywności w ustalonym wspólnie terminie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Procedura Odbioru Żywności z Sieci Handlowych </dc:title>
  <dc:creator>Wojtek</dc:creator>
  <cp:lastModifiedBy>Wojtek</cp:lastModifiedBy>
  <cp:revision>19</cp:revision>
  <dcterms:created xsi:type="dcterms:W3CDTF">2020-11-25T13:44:44Z</dcterms:created>
  <dcterms:modified xsi:type="dcterms:W3CDTF">2020-11-26T13:00:50Z</dcterms:modified>
</cp:coreProperties>
</file>